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</p:sldIdLst>
  <p:sldSz cy="6858000" cx="9144000"/>
  <p:notesSz cx="6858000" cy="9144000"/>
  <p:embeddedFontLst>
    <p:embeddedFont>
      <p:font typeface="Montserrat"/>
      <p:regular r:id="rId46"/>
      <p:bold r:id="rId47"/>
      <p:italic r:id="rId48"/>
      <p:boldItalic r:id="rId49"/>
    </p:embeddedFont>
    <p:embeddedFont>
      <p:font typeface="Karla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font" Target="fonts/Montserrat-regular.fntdata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Montserrat-italic.fntdata"/><Relationship Id="rId47" Type="http://schemas.openxmlformats.org/officeDocument/2006/relationships/font" Target="fonts/Montserrat-bold.fntdata"/><Relationship Id="rId49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Karla-bold.fntdata"/><Relationship Id="rId50" Type="http://schemas.openxmlformats.org/officeDocument/2006/relationships/font" Target="fonts/Karla-regular.fntdata"/><Relationship Id="rId53" Type="http://schemas.openxmlformats.org/officeDocument/2006/relationships/font" Target="fonts/Karla-boldItalic.fntdata"/><Relationship Id="rId52" Type="http://schemas.openxmlformats.org/officeDocument/2006/relationships/font" Target="fonts/Karla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00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1143200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1143200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1143200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Shape 3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/>
          <p:nvPr>
            <p:ph idx="2" type="sldImg"/>
          </p:nvPr>
        </p:nvSpPr>
        <p:spPr>
          <a:xfrm>
            <a:off x="1143200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Shape 3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1143200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1143200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1143200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12900"/>
            <a:ext cx="5276875" cy="6889261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12900"/>
            <a:ext cx="5276875" cy="6889261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648300" y="4539400"/>
            <a:ext cx="3530700" cy="1575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pic>
        <p:nvPicPr>
          <p:cNvPr id="12" name="Shape 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62049" y="216776"/>
            <a:ext cx="1047129" cy="451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22860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2" name="Shape 62"/>
          <p:cNvSpPr/>
          <p:nvPr/>
        </p:nvSpPr>
        <p:spPr>
          <a:xfrm>
            <a:off x="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841000" y="5367066"/>
            <a:ext cx="7845899" cy="692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360"/>
              </a:spcBef>
              <a:buSzPct val="100000"/>
              <a:buNone/>
              <a:defRPr sz="1200"/>
            </a:lvl1pPr>
          </a:lstStyle>
          <a:p/>
        </p:txBody>
      </p:sp>
      <p:pic>
        <p:nvPicPr>
          <p:cNvPr id="64" name="Shape 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62049" y="216776"/>
            <a:ext cx="1047129" cy="451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22860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7" name="Shape 67"/>
          <p:cNvSpPr/>
          <p:nvPr/>
        </p:nvSpPr>
        <p:spPr>
          <a:xfrm>
            <a:off x="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68" name="Shape 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62049" y="216776"/>
            <a:ext cx="1047129" cy="451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Empt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Shape 7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62049" y="216776"/>
            <a:ext cx="1047129" cy="451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ub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218925" y="-12900"/>
            <a:ext cx="5276875" cy="6889261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5" name="Shape 15"/>
          <p:cNvSpPr/>
          <p:nvPr/>
        </p:nvSpPr>
        <p:spPr>
          <a:xfrm>
            <a:off x="-9675" y="-12900"/>
            <a:ext cx="5276875" cy="6889261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" name="Shape 16"/>
          <p:cNvSpPr txBox="1"/>
          <p:nvPr>
            <p:ph type="ctrTitle"/>
          </p:nvPr>
        </p:nvSpPr>
        <p:spPr>
          <a:xfrm>
            <a:off x="648300" y="2111133"/>
            <a:ext cx="3522300" cy="3986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6724950" y="4659066"/>
            <a:ext cx="1906199" cy="1375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8" name="Shape 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62049" y="216776"/>
            <a:ext cx="1047129" cy="451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+ 1 column + imag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218925" y="-12900"/>
            <a:ext cx="5276875" cy="6889261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1" name="Shape 21"/>
          <p:cNvSpPr/>
          <p:nvPr/>
        </p:nvSpPr>
        <p:spPr>
          <a:xfrm>
            <a:off x="-9675" y="-12900"/>
            <a:ext cx="5276875" cy="6889261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2" name="Shape 22"/>
          <p:cNvSpPr txBox="1"/>
          <p:nvPr>
            <p:ph type="title"/>
          </p:nvPr>
        </p:nvSpPr>
        <p:spPr>
          <a:xfrm>
            <a:off x="838309" y="2410533"/>
            <a:ext cx="3148199" cy="64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838250" y="3225800"/>
            <a:ext cx="3148199" cy="3007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+ big imag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>
            <a:off x="209250" y="-12900"/>
            <a:ext cx="3076750" cy="6889261"/>
          </a:xfrm>
          <a:custGeom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6" name="Shape 26"/>
          <p:cNvSpPr/>
          <p:nvPr/>
        </p:nvSpPr>
        <p:spPr>
          <a:xfrm>
            <a:off x="-19350" y="-12900"/>
            <a:ext cx="3076750" cy="6889261"/>
          </a:xfrm>
          <a:custGeom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7" name="Shape 27"/>
          <p:cNvSpPr txBox="1"/>
          <p:nvPr>
            <p:ph type="title"/>
          </p:nvPr>
        </p:nvSpPr>
        <p:spPr>
          <a:xfrm>
            <a:off x="609704" y="5489166"/>
            <a:ext cx="1609799" cy="64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22860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0" name="Shape 30"/>
          <p:cNvSpPr/>
          <p:nvPr/>
        </p:nvSpPr>
        <p:spPr>
          <a:xfrm>
            <a:off x="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1" name="Shape 31"/>
          <p:cNvSpPr txBox="1"/>
          <p:nvPr/>
        </p:nvSpPr>
        <p:spPr>
          <a:xfrm>
            <a:off x="799645" y="2149433"/>
            <a:ext cx="1957200" cy="871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</a:p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838250" y="3225800"/>
            <a:ext cx="5324100" cy="3007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3" name="Shape 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62049" y="216776"/>
            <a:ext cx="1047129" cy="451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+ 1 column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22860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6" name="Shape 36"/>
          <p:cNvSpPr/>
          <p:nvPr/>
        </p:nvSpPr>
        <p:spPr>
          <a:xfrm>
            <a:off x="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7" name="Shape 37"/>
          <p:cNvSpPr txBox="1"/>
          <p:nvPr>
            <p:ph type="title"/>
          </p:nvPr>
        </p:nvSpPr>
        <p:spPr>
          <a:xfrm>
            <a:off x="838350" y="2410533"/>
            <a:ext cx="5324100" cy="64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838250" y="3225800"/>
            <a:ext cx="5324100" cy="3007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pic>
        <p:nvPicPr>
          <p:cNvPr id="39" name="Shape 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62049" y="216776"/>
            <a:ext cx="1047129" cy="451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+ 2 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22860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2" name="Shape 42"/>
          <p:cNvSpPr/>
          <p:nvPr/>
        </p:nvSpPr>
        <p:spPr>
          <a:xfrm>
            <a:off x="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3" name="Shape 43"/>
          <p:cNvSpPr txBox="1"/>
          <p:nvPr>
            <p:ph type="title"/>
          </p:nvPr>
        </p:nvSpPr>
        <p:spPr>
          <a:xfrm>
            <a:off x="841000" y="2512133"/>
            <a:ext cx="4801499" cy="5459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841000" y="3323233"/>
            <a:ext cx="2671800" cy="3244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2" type="body"/>
          </p:nvPr>
        </p:nvSpPr>
        <p:spPr>
          <a:xfrm>
            <a:off x="3673842" y="3323233"/>
            <a:ext cx="2671800" cy="3244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pic>
        <p:nvPicPr>
          <p:cNvPr id="46" name="Shape 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62049" y="216776"/>
            <a:ext cx="1047129" cy="451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+ 3 column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22860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9" name="Shape 49"/>
          <p:cNvSpPr/>
          <p:nvPr/>
        </p:nvSpPr>
        <p:spPr>
          <a:xfrm>
            <a:off x="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0" name="Shape 50"/>
          <p:cNvSpPr txBox="1"/>
          <p:nvPr>
            <p:ph type="title"/>
          </p:nvPr>
        </p:nvSpPr>
        <p:spPr>
          <a:xfrm>
            <a:off x="841000" y="2512133"/>
            <a:ext cx="4801499" cy="5459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841000" y="3353833"/>
            <a:ext cx="1988699" cy="3213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52" name="Shape 52"/>
          <p:cNvSpPr txBox="1"/>
          <p:nvPr>
            <p:ph idx="2" type="body"/>
          </p:nvPr>
        </p:nvSpPr>
        <p:spPr>
          <a:xfrm>
            <a:off x="2931574" y="3353833"/>
            <a:ext cx="1988699" cy="3213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53" name="Shape 53"/>
          <p:cNvSpPr txBox="1"/>
          <p:nvPr>
            <p:ph idx="3" type="body"/>
          </p:nvPr>
        </p:nvSpPr>
        <p:spPr>
          <a:xfrm>
            <a:off x="5022149" y="3353833"/>
            <a:ext cx="1988699" cy="3213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pic>
        <p:nvPicPr>
          <p:cNvPr id="54" name="Shape 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62049" y="216776"/>
            <a:ext cx="1047129" cy="451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22860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7" name="Shape 57"/>
          <p:cNvSpPr/>
          <p:nvPr/>
        </p:nvSpPr>
        <p:spPr>
          <a:xfrm>
            <a:off x="0" y="-13916"/>
            <a:ext cx="8229314" cy="6886020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8" name="Shape 58"/>
          <p:cNvSpPr txBox="1"/>
          <p:nvPr>
            <p:ph type="title"/>
          </p:nvPr>
        </p:nvSpPr>
        <p:spPr>
          <a:xfrm>
            <a:off x="841000" y="2512133"/>
            <a:ext cx="4801499" cy="5459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pic>
        <p:nvPicPr>
          <p:cNvPr id="59" name="Shape 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62049" y="216776"/>
            <a:ext cx="1047129" cy="451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3F51B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2512133"/>
            <a:ext cx="5185199" cy="632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3327400"/>
            <a:ext cx="5185199" cy="30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600"/>
              </a:spcBef>
              <a:buClr>
                <a:srgbClr val="999999"/>
              </a:buClr>
              <a:buSzPct val="100000"/>
              <a:buFont typeface="Karla"/>
              <a:buChar char="▸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999999"/>
              </a:buClr>
              <a:buSzPct val="100000"/>
              <a:buFont typeface="Karla"/>
              <a:buChar char="▹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999999"/>
              </a:buClr>
              <a:buSzPct val="100000"/>
              <a:buFont typeface="Karla"/>
              <a:buChar char="▹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buChar char="●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buChar char="○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buChar char="■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buChar char="●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buChar char="○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buChar char="■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google.com/slides/about/" TargetMode="External"/><Relationship Id="rId4" Type="http://schemas.openxmlformats.org/officeDocument/2006/relationships/hyperlink" Target="http://www.slidescarnival.com/" TargetMode="External"/><Relationship Id="rId5" Type="http://schemas.openxmlformats.org/officeDocument/2006/relationships/hyperlink" Target="https://twitter.com/SlidesCarnival" TargetMode="External"/><Relationship Id="rId6" Type="http://schemas.openxmlformats.org/officeDocument/2006/relationships/hyperlink" Target="https://www.facebook.com/slidescarnival" TargetMode="External"/><Relationship Id="rId7" Type="http://schemas.openxmlformats.org/officeDocument/2006/relationships/hyperlink" Target="#slide=id.g35ed75ccf_0141" TargetMode="External"/><Relationship Id="rId8" Type="http://schemas.openxmlformats.org/officeDocument/2006/relationships/image" Target="../media/image2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drupal.org/project/migrate_source_csv" TargetMode="External"/><Relationship Id="rId4" Type="http://schemas.openxmlformats.org/officeDocument/2006/relationships/hyperlink" Target="https://www.drupal.org/project/migrate_plu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sjpeters79/drupalcamp_migration" TargetMode="External"/><Relationship Id="rId4" Type="http://schemas.openxmlformats.org/officeDocument/2006/relationships/hyperlink" Target="https://github.com/open-data/od/tree/8.x-2.x/modules/custom/od_ext/od_ext_migration" TargetMode="External"/><Relationship Id="rId5" Type="http://schemas.openxmlformats.org/officeDocument/2006/relationships/hyperlink" Target="https://drupalslack.herokuapp.com/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6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ctrTitle"/>
          </p:nvPr>
        </p:nvSpPr>
        <p:spPr>
          <a:xfrm>
            <a:off x="648300" y="4539400"/>
            <a:ext cx="4011600" cy="1575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3F51B5"/>
                </a:solidFill>
              </a:rPr>
              <a:t>Drupal 8 Migrations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3F51B5"/>
                </a:solidFill>
              </a:rPr>
              <a:t>An Overview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3F51B5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3F51B5"/>
                </a:solidFill>
              </a:rPr>
              <a:t>Drupal North 2017</a:t>
            </a:r>
          </a:p>
        </p:txBody>
      </p:sp>
      <p:pic>
        <p:nvPicPr>
          <p:cNvPr descr="drupal 8 logo Stacked CMYK 300.png"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050" y="2364799"/>
            <a:ext cx="3263500" cy="334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3150" y="2126669"/>
            <a:ext cx="2861899" cy="177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Manual Migrations</a:t>
            </a:r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4625" y="1841400"/>
            <a:ext cx="3100400" cy="372822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Slow and tedious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Allows for greater control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Great for small set of data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Drupal To Drupal Migration</a:t>
            </a:r>
          </a:p>
        </p:txBody>
      </p:sp>
      <p:sp>
        <p:nvSpPr>
          <p:cNvPr id="143" name="Shape 143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Drupal upgrade path</a:t>
            </a: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Very easy</a:t>
            </a: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Doesn’t allow for refactoring of site structure</a:t>
            </a: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Can only migrate what is part of the source core</a:t>
            </a:r>
          </a:p>
          <a:p>
            <a:pPr indent="-3810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▹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Ie will not migrate views since that’s not part of Drupal 6 or 7.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7525" y="1407325"/>
            <a:ext cx="2456603" cy="16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Partial </a:t>
            </a: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Drupal To Drupal Migration</a:t>
            </a:r>
          </a:p>
        </p:txBody>
      </p:sp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1920900"/>
            <a:ext cx="7867650" cy="14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 txBox="1"/>
          <p:nvPr/>
        </p:nvSpPr>
        <p:spPr>
          <a:xfrm>
            <a:off x="841000" y="35211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Allows for some refactoring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52" name="Shape 1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3148" y="4195452"/>
            <a:ext cx="3110201" cy="226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Custom Drupal Migrations</a:t>
            </a:r>
          </a:p>
        </p:txBody>
      </p:sp>
      <p:sp>
        <p:nvSpPr>
          <p:cNvPr id="158" name="Shape 158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It’s completely customized</a:t>
            </a: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You migrate what you need and refactor along the way</a:t>
            </a: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Learn a lot about how Drupal 8 core works!!!</a:t>
            </a: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Requires a lot of time to learn</a:t>
            </a: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Requires a lot of patience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875" y="4572525"/>
            <a:ext cx="2434630" cy="162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ctrTitle"/>
          </p:nvPr>
        </p:nvSpPr>
        <p:spPr>
          <a:xfrm>
            <a:off x="648300" y="2111133"/>
            <a:ext cx="3522300" cy="3986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3F51B5"/>
                </a:solidFill>
              </a:rPr>
              <a:t>3</a:t>
            </a:r>
            <a:r>
              <a:rPr lang="en" sz="7200">
                <a:solidFill>
                  <a:srgbClr val="3F51B5"/>
                </a:solidFill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3F51B5"/>
                </a:solidFill>
              </a:rPr>
              <a:t>Migration Breakdown</a:t>
            </a:r>
          </a:p>
        </p:txBody>
      </p:sp>
      <p:sp>
        <p:nvSpPr>
          <p:cNvPr id="165" name="Shape 165"/>
          <p:cNvSpPr txBox="1"/>
          <p:nvPr>
            <p:ph idx="1" type="subTitle"/>
          </p:nvPr>
        </p:nvSpPr>
        <p:spPr>
          <a:xfrm>
            <a:off x="6724950" y="4659066"/>
            <a:ext cx="1906200" cy="1375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dive in</a:t>
            </a:r>
          </a:p>
        </p:txBody>
      </p:sp>
      <p:pic>
        <p:nvPicPr>
          <p:cNvPr descr="drupal 8 logo Stacked CMYK 300.png"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4150" y="2364799"/>
            <a:ext cx="3263500" cy="334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300" y="251775"/>
            <a:ext cx="3522300" cy="3537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Drupal 8 Migrations Overview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YAML YAML YAML</a:t>
            </a: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Modules:</a:t>
            </a:r>
          </a:p>
          <a:p>
            <a:pPr indent="-3810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▹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migrate (core)</a:t>
            </a:r>
          </a:p>
          <a:p>
            <a:pPr indent="-3810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▹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migrate_tools (core)</a:t>
            </a:r>
          </a:p>
          <a:p>
            <a:pPr indent="-3810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▹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migrate_plus (contrib)</a:t>
            </a:r>
          </a:p>
          <a:p>
            <a:pPr indent="-3810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▹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migrate_ui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9640" y="2011800"/>
            <a:ext cx="2641525" cy="198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/>
        </p:nvSpPr>
        <p:spPr>
          <a:xfrm>
            <a:off x="841000" y="1311300"/>
            <a:ext cx="67749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All yml migration files are stored under:</a:t>
            </a:r>
          </a:p>
          <a:p>
            <a:pPr indent="-381000" lvl="1" marL="914400" rtl="0">
              <a:spcBef>
                <a:spcPts val="480"/>
              </a:spcBef>
              <a:buClr>
                <a:srgbClr val="000000"/>
              </a:buClr>
              <a:buSzPct val="100000"/>
              <a:buFont typeface="Karla"/>
              <a:buChar char="▹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config/install/</a:t>
            </a:r>
          </a:p>
          <a:p>
            <a:pPr indent="0" lvl="0" marL="45720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All migration file names must start with:</a:t>
            </a:r>
          </a:p>
          <a:p>
            <a:pPr indent="-381000" lvl="1" marL="914400" rtl="0">
              <a:spcBef>
                <a:spcPts val="480"/>
              </a:spcBef>
              <a:buClr>
                <a:srgbClr val="000000"/>
              </a:buClr>
              <a:buSzPct val="100000"/>
              <a:buFont typeface="Karla"/>
              <a:buChar char="▹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migrate_plus.migration.{name}.yml</a:t>
            </a:r>
          </a:p>
          <a:p>
            <a:pPr indent="0" lvl="0" marL="45720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All source plugins are stored under:</a:t>
            </a:r>
          </a:p>
          <a:p>
            <a:pPr indent="-381000" lvl="1" marL="914400" rtl="0">
              <a:spcBef>
                <a:spcPts val="480"/>
              </a:spcBef>
              <a:buClr>
                <a:srgbClr val="000000"/>
              </a:buClr>
              <a:buSzPct val="100000"/>
              <a:buFont typeface="Karla"/>
              <a:buChar char="▹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src/Plugin/migrate/source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0" name="Shape 180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Files Structure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/>
        </p:nvSpPr>
        <p:spPr>
          <a:xfrm>
            <a:off x="838200" y="918450"/>
            <a:ext cx="6702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All process plugins are stored under:</a:t>
            </a:r>
          </a:p>
          <a:p>
            <a:pPr indent="-381000" lvl="1" marL="914400" rtl="0">
              <a:spcBef>
                <a:spcPts val="480"/>
              </a:spcBef>
              <a:buClr>
                <a:srgbClr val="000000"/>
              </a:buClr>
              <a:buSzPct val="100000"/>
              <a:buFont typeface="Karla"/>
              <a:buChar char="▹"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src/Plugin/migrate/process</a:t>
            </a:r>
          </a:p>
          <a:p>
            <a:pPr indent="0" lvl="0" marL="457200" rtl="0">
              <a:spcBef>
                <a:spcPts val="480"/>
              </a:spcBef>
              <a:buNone/>
            </a:pPr>
            <a:r>
              <a:t/>
            </a:r>
            <a:endParaRPr sz="2400">
              <a:solidFill>
                <a:srgbClr val="000000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All destination plugins are stored under:</a:t>
            </a:r>
          </a:p>
          <a:p>
            <a:pPr indent="-381000" lvl="1" marL="9144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▹"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src/Plugin/migrate/</a:t>
            </a:r>
            <a:r>
              <a:rPr lang="en" sz="2400">
                <a:latin typeface="Karla"/>
                <a:ea typeface="Karla"/>
                <a:cs typeface="Karla"/>
                <a:sym typeface="Karla"/>
              </a:rPr>
              <a:t>destination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Files Structure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Files Structure</a:t>
            </a:r>
          </a:p>
        </p:txBody>
      </p:sp>
      <p:pic>
        <p:nvPicPr>
          <p:cNvPr id="192" name="Shape 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7875" y="1311300"/>
            <a:ext cx="2345060" cy="524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Identifier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Source</a:t>
            </a:r>
          </a:p>
          <a:p>
            <a:pPr lvl="0" rtl="0">
              <a:spcBef>
                <a:spcPts val="600"/>
              </a:spcBef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Process</a:t>
            </a:r>
          </a:p>
          <a:p>
            <a:pPr lvl="0" rtl="0">
              <a:spcBef>
                <a:spcPts val="600"/>
              </a:spcBef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Destination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Dependencies</a:t>
            </a:r>
          </a:p>
        </p:txBody>
      </p:sp>
      <p:sp>
        <p:nvSpPr>
          <p:cNvPr id="198" name="Shape 198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Migration YML Breakdown</a:t>
            </a:r>
          </a:p>
        </p:txBody>
      </p:sp>
      <p:sp>
        <p:nvSpPr>
          <p:cNvPr id="199" name="Shape 199"/>
          <p:cNvSpPr/>
          <p:nvPr/>
        </p:nvSpPr>
        <p:spPr>
          <a:xfrm>
            <a:off x="3282525" y="2498525"/>
            <a:ext cx="361800" cy="10338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" name="Shape 200"/>
          <p:cNvSpPr txBox="1"/>
          <p:nvPr/>
        </p:nvSpPr>
        <p:spPr>
          <a:xfrm>
            <a:off x="3920100" y="2725925"/>
            <a:ext cx="24210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Plugins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idx="1" type="body"/>
          </p:nvPr>
        </p:nvSpPr>
        <p:spPr>
          <a:xfrm>
            <a:off x="841000" y="3014600"/>
            <a:ext cx="2508000" cy="3587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000"/>
              <a:t>What’s this?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/>
              <a:t>This is a free presentation template for </a:t>
            </a:r>
            <a:r>
              <a:rPr lang="en" sz="1000" u="sng">
                <a:hlinkClick r:id="rId3"/>
              </a:rPr>
              <a:t>Google Slides</a:t>
            </a:r>
            <a:r>
              <a:rPr lang="en" sz="1000"/>
              <a:t> designed by </a:t>
            </a:r>
            <a:r>
              <a:rPr lang="en" sz="1000" u="sng">
                <a:hlinkClick r:id="rId4"/>
              </a:rPr>
              <a:t>SlidesCarnival</a:t>
            </a:r>
            <a:r>
              <a:rPr lang="en" sz="1000"/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/>
              <a:t>We believe that good design serves to better communicate ideas, so we create free quality presentation templates for you to focus on the content.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/>
              <a:t>Enjoy them at will and share with us your results at: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 u="sng">
                <a:hlinkClick r:id="rId5"/>
              </a:rPr>
              <a:t>twitter.com/SlidesCarnival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 u="sng">
                <a:hlinkClick r:id="rId6"/>
              </a:rPr>
              <a:t>facebook.com/slidescarnival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/>
          </a:p>
        </p:txBody>
      </p:sp>
      <p:sp>
        <p:nvSpPr>
          <p:cNvPr id="83" name="Shape 83"/>
          <p:cNvSpPr txBox="1"/>
          <p:nvPr>
            <p:ph type="title"/>
          </p:nvPr>
        </p:nvSpPr>
        <p:spPr>
          <a:xfrm>
            <a:off x="841000" y="2512133"/>
            <a:ext cx="4801499" cy="545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ABOUT THIS </a:t>
            </a:r>
            <a:r>
              <a:rPr lang="en">
                <a:solidFill>
                  <a:srgbClr val="3F51B5"/>
                </a:solidFill>
              </a:rPr>
              <a:t>TEMPLATE</a:t>
            </a:r>
          </a:p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3501350" y="3014600"/>
            <a:ext cx="3740699" cy="3587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000"/>
              <a:t>How can I use it?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/>
              <a:t>Open this document in Google Slides (if you are at slidescarnival.com use the button below this presentation). </a:t>
            </a:r>
            <a:r>
              <a:rPr b="1" lang="en" sz="1000"/>
              <a:t>You have to be signed in to your Google account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1000"/>
              <a:t>EDIT IN GOOGLE SLIDES</a:t>
            </a:r>
            <a:br>
              <a:rPr lang="en" sz="1000"/>
            </a:br>
            <a:r>
              <a:rPr lang="en" sz="1000"/>
              <a:t>Go to the </a:t>
            </a:r>
            <a:r>
              <a:rPr b="1" lang="en" sz="1000"/>
              <a:t>File</a:t>
            </a:r>
            <a:r>
              <a:rPr lang="en" sz="1000"/>
              <a:t> menu and select </a:t>
            </a:r>
            <a:r>
              <a:rPr b="1" lang="en" sz="1000"/>
              <a:t>Make a copy</a:t>
            </a:r>
            <a:r>
              <a:rPr lang="en" sz="1000"/>
              <a:t>. You will get a copy of this document on your Google Drive and will be able to edit, add or delete slides.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1000"/>
              <a:t>EDIT IN MICROSOFT POWERPOINT®</a:t>
            </a:r>
            <a:br>
              <a:rPr lang="en" sz="1000"/>
            </a:br>
            <a:r>
              <a:rPr lang="en" sz="1000"/>
              <a:t>Go to the </a:t>
            </a:r>
            <a:r>
              <a:rPr b="1" lang="en" sz="1000"/>
              <a:t>File</a:t>
            </a:r>
            <a:r>
              <a:rPr lang="en" sz="1000"/>
              <a:t> menu and select </a:t>
            </a:r>
            <a:r>
              <a:rPr b="1" lang="en" sz="1000"/>
              <a:t>Download as Microsoft PowerPoint</a:t>
            </a:r>
            <a:r>
              <a:rPr lang="en" sz="1000"/>
              <a:t>. You will get a .pptx file that you can edit in PowerPoint. Remember to download and install the fonts used in this presentation (you’ll find the links to the font files needed in the </a:t>
            </a:r>
            <a:r>
              <a:rPr lang="en" sz="1000" u="sng">
                <a:hlinkClick r:id="rId7"/>
              </a:rPr>
              <a:t>Presentation design slide</a:t>
            </a:r>
            <a:r>
              <a:rPr lang="en" sz="1000"/>
              <a:t>)</a:t>
            </a:r>
          </a:p>
        </p:txBody>
      </p:sp>
      <p:pic>
        <p:nvPicPr>
          <p:cNvPr descr="Screen Shot 2014-09-12 at 6.26.57 PM.png" id="85" name="Shape 8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914399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/>
        </p:nvSpPr>
        <p:spPr>
          <a:xfrm>
            <a:off x="3917700" y="1905000"/>
            <a:ext cx="3000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AA84F"/>
                </a:solidFill>
              </a:rPr>
              <a:t>process: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AA84F"/>
                </a:solidFill>
              </a:rPr>
              <a:t>  title: title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AA84F"/>
                </a:solidFill>
              </a:rPr>
              <a:t>  type: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AA84F"/>
                </a:solidFill>
              </a:rPr>
              <a:t>    plugin: default_value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AA84F"/>
                </a:solidFill>
              </a:rPr>
              <a:t>    default_value: commitment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AA84F"/>
                </a:solidFill>
              </a:rPr>
              <a:t>  body/value: body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AA84F"/>
                </a:solidFill>
              </a:rPr>
              <a:t>  body/format: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AA84F"/>
                </a:solidFill>
              </a:rPr>
              <a:t>    plugin: default_value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AA84F"/>
                </a:solidFill>
              </a:rPr>
              <a:t>    default_value: rich_text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6AA84F"/>
                </a:solidFill>
              </a:rPr>
              <a:t>  langcode: language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CC0000"/>
                </a:solidFill>
              </a:rPr>
              <a:t>destination: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CC0000"/>
                </a:solidFill>
              </a:rPr>
              <a:t>  plugin: 'entity:node'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8E7CC3"/>
                </a:solidFill>
              </a:rPr>
              <a:t>migration_dependencies: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8E7CC3"/>
                </a:solidFill>
              </a:rPr>
              <a:t>  required: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8E7CC3"/>
                </a:solidFill>
              </a:rPr>
              <a:t>    - dm_ext_db_user</a:t>
            </a:r>
          </a:p>
        </p:txBody>
      </p:sp>
      <p:sp>
        <p:nvSpPr>
          <p:cNvPr id="206" name="Shape 206"/>
          <p:cNvSpPr txBox="1"/>
          <p:nvPr/>
        </p:nvSpPr>
        <p:spPr>
          <a:xfrm>
            <a:off x="0" y="-152400"/>
            <a:ext cx="39747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id: dm_ext_db_node_article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migration_tags: null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migration_group: drupalcamp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dependencies: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  enforced: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    module: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      - drupalcamp_migration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</a:rPr>
              <a:t>label: 'Database import for Commitment from legacy Drupal database'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9900"/>
                </a:solidFill>
              </a:rPr>
              <a:t>source: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9900"/>
                </a:solidFill>
              </a:rPr>
              <a:t>  plugin: article_node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9900"/>
                </a:solidFill>
              </a:rPr>
              <a:t>  target: source_migration</a:t>
            </a:r>
          </a:p>
        </p:txBody>
      </p:sp>
      <p:sp>
        <p:nvSpPr>
          <p:cNvPr id="207" name="Shape 207"/>
          <p:cNvSpPr txBox="1"/>
          <p:nvPr/>
        </p:nvSpPr>
        <p:spPr>
          <a:xfrm>
            <a:off x="0" y="0"/>
            <a:ext cx="6835500" cy="406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980000"/>
                </a:solidFill>
              </a:rPr>
              <a:t>Filename: migrate_plus.migration.dm_ext_db_node_article.yml</a:t>
            </a:r>
          </a:p>
        </p:txBody>
      </p:sp>
      <p:cxnSp>
        <p:nvCxnSpPr>
          <p:cNvPr id="208" name="Shape 208"/>
          <p:cNvCxnSpPr/>
          <p:nvPr/>
        </p:nvCxnSpPr>
        <p:spPr>
          <a:xfrm flipH="1" rot="10800000">
            <a:off x="2747600" y="2566125"/>
            <a:ext cx="1203300" cy="15168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/>
        </p:nvSpPr>
        <p:spPr>
          <a:xfrm>
            <a:off x="152400" y="1600200"/>
            <a:ext cx="6835500" cy="406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980000"/>
                </a:solidFill>
              </a:rPr>
              <a:t>Filename: migrate_plus.migration.dm_ext_db_node_article.yml</a:t>
            </a:r>
          </a:p>
        </p:txBody>
      </p:sp>
      <p:pic>
        <p:nvPicPr>
          <p:cNvPr id="214" name="Shape 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82899"/>
            <a:ext cx="8839200" cy="296082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Identifier and Source Section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/>
        </p:nvSpPr>
        <p:spPr>
          <a:xfrm>
            <a:off x="152400" y="1600200"/>
            <a:ext cx="6835500" cy="406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980000"/>
                </a:solidFill>
              </a:rPr>
              <a:t>Filename: migrate_plus.migration.dm_ext_db_node_article.yml</a:t>
            </a:r>
          </a:p>
        </p:txBody>
      </p:sp>
      <p:sp>
        <p:nvSpPr>
          <p:cNvPr id="221" name="Shape 221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Process and Mapping Section</a:t>
            </a:r>
          </a:p>
        </p:txBody>
      </p:sp>
      <p:pic>
        <p:nvPicPr>
          <p:cNvPr id="222" name="Shape 2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9100" y="2142525"/>
            <a:ext cx="4349397" cy="45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/>
        </p:nvSpPr>
        <p:spPr>
          <a:xfrm>
            <a:off x="152400" y="1600200"/>
            <a:ext cx="6835500" cy="406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980000"/>
                </a:solidFill>
              </a:rPr>
              <a:t>Filename: migrate_plus.migration.dm_ext_db_node_article.yml</a:t>
            </a:r>
          </a:p>
        </p:txBody>
      </p:sp>
      <p:sp>
        <p:nvSpPr>
          <p:cNvPr id="228" name="Shape 228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Destination &amp; Dependencies</a:t>
            </a:r>
          </a:p>
        </p:txBody>
      </p:sp>
      <p:sp>
        <p:nvSpPr>
          <p:cNvPr id="229" name="Shape 229"/>
          <p:cNvSpPr txBox="1"/>
          <p:nvPr/>
        </p:nvSpPr>
        <p:spPr>
          <a:xfrm>
            <a:off x="685800" y="4916575"/>
            <a:ext cx="22032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/>
              <a:t>entity:comment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/>
              <a:t>entity:file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/>
              <a:t>entity:media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/>
              <a:t>entity:node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/>
              <a:t>entity:user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/>
              <a:t>entity:taxonomy_term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" name="Shape 230"/>
          <p:cNvSpPr txBox="1"/>
          <p:nvPr/>
        </p:nvSpPr>
        <p:spPr>
          <a:xfrm>
            <a:off x="3753650" y="4916575"/>
            <a:ext cx="3538500" cy="8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entity:block_content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entity_reference_revisions:paragraph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entity:group</a:t>
            </a:r>
          </a:p>
        </p:txBody>
      </p:sp>
      <p:sp>
        <p:nvSpPr>
          <p:cNvPr id="231" name="Shape 231"/>
          <p:cNvSpPr txBox="1"/>
          <p:nvPr/>
        </p:nvSpPr>
        <p:spPr>
          <a:xfrm>
            <a:off x="685800" y="4608450"/>
            <a:ext cx="57249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Destination Plugin Examples:</a:t>
            </a:r>
          </a:p>
        </p:txBody>
      </p:sp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2159100"/>
            <a:ext cx="5010150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Embedded data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SQL source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File based (JSON, CSV, XML, etc)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8" name="Shape 238"/>
          <p:cNvSpPr txBox="1"/>
          <p:nvPr/>
        </p:nvSpPr>
        <p:spPr>
          <a:xfrm>
            <a:off x="685800" y="-9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The Migration Source can be: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/>
        </p:nvSpPr>
        <p:spPr>
          <a:xfrm>
            <a:off x="663400" y="-121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Embedded Data Example</a:t>
            </a:r>
          </a:p>
        </p:txBody>
      </p:sp>
      <p:pic>
        <p:nvPicPr>
          <p:cNvPr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66900"/>
            <a:ext cx="8839199" cy="2238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/>
        </p:nvSpPr>
        <p:spPr>
          <a:xfrm>
            <a:off x="663400" y="-121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Embedded Data Example</a:t>
            </a:r>
          </a:p>
        </p:txBody>
      </p:sp>
      <p:pic>
        <p:nvPicPr>
          <p:cNvPr id="250" name="Shape 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147698"/>
            <a:ext cx="6415331" cy="555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/>
        </p:nvSpPr>
        <p:spPr>
          <a:xfrm>
            <a:off x="533400" y="0"/>
            <a:ext cx="66081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SQL Source Example</a:t>
            </a:r>
          </a:p>
        </p:txBody>
      </p:sp>
      <p:sp>
        <p:nvSpPr>
          <p:cNvPr id="256" name="Shape 256"/>
          <p:cNvSpPr txBox="1"/>
          <p:nvPr/>
        </p:nvSpPr>
        <p:spPr>
          <a:xfrm>
            <a:off x="502375" y="648650"/>
            <a:ext cx="8523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source: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  plugin: user_import 		   ← plugin_id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  target: source_migration      ← DB Connection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257" name="Shape 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2852525"/>
            <a:ext cx="6379499" cy="3810711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Shape 258"/>
          <p:cNvSpPr txBox="1"/>
          <p:nvPr/>
        </p:nvSpPr>
        <p:spPr>
          <a:xfrm>
            <a:off x="685800" y="2438400"/>
            <a:ext cx="4035300" cy="406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980000"/>
                </a:solidFill>
              </a:rPr>
              <a:t>Filename: sites/default/settings.php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/>
        </p:nvSpPr>
        <p:spPr>
          <a:xfrm>
            <a:off x="533400" y="0"/>
            <a:ext cx="66081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SQL Source Plugin Example</a:t>
            </a:r>
          </a:p>
        </p:txBody>
      </p:sp>
      <p:pic>
        <p:nvPicPr>
          <p:cNvPr id="264" name="Shape 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295400"/>
            <a:ext cx="7626120" cy="533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Shape 265"/>
          <p:cNvSpPr txBox="1"/>
          <p:nvPr/>
        </p:nvSpPr>
        <p:spPr>
          <a:xfrm>
            <a:off x="228600" y="914400"/>
            <a:ext cx="6835500" cy="406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980000"/>
                </a:solidFill>
              </a:rPr>
              <a:t>Filename: src/Plugin/migrate/source/ArticleNode.php</a:t>
            </a:r>
          </a:p>
        </p:txBody>
      </p:sp>
      <p:cxnSp>
        <p:nvCxnSpPr>
          <p:cNvPr id="266" name="Shape 266"/>
          <p:cNvCxnSpPr/>
          <p:nvPr/>
        </p:nvCxnSpPr>
        <p:spPr>
          <a:xfrm flipH="1">
            <a:off x="2713500" y="3578075"/>
            <a:ext cx="4144500" cy="1411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67" name="Shape 267"/>
          <p:cNvCxnSpPr/>
          <p:nvPr/>
        </p:nvCxnSpPr>
        <p:spPr>
          <a:xfrm rot="10800000">
            <a:off x="5069100" y="1361600"/>
            <a:ext cx="1788900" cy="2196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8" name="Shape 268"/>
          <p:cNvSpPr txBox="1"/>
          <p:nvPr/>
        </p:nvSpPr>
        <p:spPr>
          <a:xfrm>
            <a:off x="6917650" y="3260050"/>
            <a:ext cx="14313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Must be the same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Drupal Migrate CSV:</a:t>
            </a:r>
            <a:br>
              <a:rPr lang="en" sz="24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2400" u="sng">
                <a:solidFill>
                  <a:srgbClr val="1155CC"/>
                </a:solidFill>
                <a:latin typeface="Karla"/>
                <a:ea typeface="Karla"/>
                <a:cs typeface="Karla"/>
                <a:sym typeface="Karla"/>
                <a:hlinkClick r:id="rId3"/>
              </a:rPr>
              <a:t>https://www.drupal.org/project/migrate_source_csv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JSON Parser: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 u="sng">
                <a:solidFill>
                  <a:srgbClr val="1155CC"/>
                </a:solidFill>
                <a:latin typeface="Karla"/>
                <a:ea typeface="Karla"/>
                <a:cs typeface="Karla"/>
                <a:sym typeface="Karla"/>
                <a:hlinkClick r:id="rId4"/>
              </a:rPr>
              <a:t>https://www.drupal.org/project/migrate_plus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4" name="Shape 274"/>
          <p:cNvSpPr txBox="1"/>
          <p:nvPr/>
        </p:nvSpPr>
        <p:spPr>
          <a:xfrm>
            <a:off x="685800" y="-9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File Based (CSV, JSON, ETC.)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/>
        </p:nvSpPr>
        <p:spPr>
          <a:xfrm>
            <a:off x="313225" y="1929000"/>
            <a:ext cx="59622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b="1" lang="en" sz="2000">
                <a:latin typeface="Karla"/>
                <a:ea typeface="Karla"/>
                <a:cs typeface="Karla"/>
                <a:sym typeface="Karla"/>
              </a:rPr>
              <a:t>Slides, code and Vagrant files: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000" u="sng">
                <a:solidFill>
                  <a:srgbClr val="1155CC"/>
                </a:solidFill>
                <a:latin typeface="Karla"/>
                <a:ea typeface="Karla"/>
                <a:cs typeface="Karla"/>
                <a:sym typeface="Karla"/>
                <a:hlinkClick r:id="rId3"/>
              </a:rPr>
              <a:t>https://github.com/sjpeters79/drupalcamp_migration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rPr b="1" lang="en" sz="2000">
                <a:latin typeface="Karla"/>
                <a:ea typeface="Karla"/>
                <a:cs typeface="Karla"/>
                <a:sym typeface="Karla"/>
              </a:rPr>
              <a:t>Reference Material: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000" u="sng">
                <a:solidFill>
                  <a:srgbClr val="1155CC"/>
                </a:solidFill>
                <a:latin typeface="Karla"/>
                <a:ea typeface="Karla"/>
                <a:cs typeface="Karla"/>
                <a:sym typeface="Karla"/>
                <a:hlinkClick r:id="rId4"/>
              </a:rPr>
              <a:t>https://github.com/open-data/od/tree/8.x-2.x/modules/custom/od_ext/od_ext_migration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rPr b="1" lang="en" sz="2000">
                <a:latin typeface="Karla"/>
                <a:ea typeface="Karla"/>
                <a:cs typeface="Karla"/>
                <a:sym typeface="Karla"/>
              </a:rPr>
              <a:t>Drupal Slack Group: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000" u="sng">
                <a:solidFill>
                  <a:srgbClr val="1155CC"/>
                </a:solidFill>
                <a:latin typeface="Karla"/>
                <a:ea typeface="Karla"/>
                <a:cs typeface="Karla"/>
                <a:sym typeface="Karla"/>
                <a:hlinkClick r:id="rId5"/>
              </a:rPr>
              <a:t>https://drupalslack.herokuapp.com/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0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Identifier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Source</a:t>
            </a:r>
          </a:p>
          <a:p>
            <a:pPr lvl="0" rtl="0">
              <a:spcBef>
                <a:spcPts val="600"/>
              </a:spcBef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Process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Destination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Dependencies</a:t>
            </a:r>
          </a:p>
        </p:txBody>
      </p:sp>
      <p:sp>
        <p:nvSpPr>
          <p:cNvPr id="280" name="Shape 280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Migration YML Breakdown</a:t>
            </a:r>
          </a:p>
        </p:txBody>
      </p:sp>
      <p:sp>
        <p:nvSpPr>
          <p:cNvPr id="281" name="Shape 281"/>
          <p:cNvSpPr/>
          <p:nvPr/>
        </p:nvSpPr>
        <p:spPr>
          <a:xfrm>
            <a:off x="3282525" y="2498525"/>
            <a:ext cx="361800" cy="10338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2" name="Shape 282"/>
          <p:cNvSpPr txBox="1"/>
          <p:nvPr/>
        </p:nvSpPr>
        <p:spPr>
          <a:xfrm>
            <a:off x="3920100" y="2725925"/>
            <a:ext cx="24210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Plugins 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/>
        </p:nvSpPr>
        <p:spPr>
          <a:xfrm>
            <a:off x="841000" y="1311300"/>
            <a:ext cx="66204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Contains all source and destination mapping.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Mappings are done in key: value pairing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Values can be transformed using process plugins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88" name="Shape 288"/>
          <p:cNvSpPr txBox="1"/>
          <p:nvPr/>
        </p:nvSpPr>
        <p:spPr>
          <a:xfrm>
            <a:off x="685800" y="-9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Process Section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/>
          <p:nvPr/>
        </p:nvSpPr>
        <p:spPr>
          <a:xfrm>
            <a:off x="609600" y="1219200"/>
            <a:ext cx="7811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Each mapping can be:</a:t>
            </a:r>
          </a:p>
          <a:p>
            <a:pPr indent="-381000" lvl="1" marL="914400" rtl="0">
              <a:spcBef>
                <a:spcPts val="480"/>
              </a:spcBef>
              <a:buClr>
                <a:srgbClr val="000000"/>
              </a:buClr>
              <a:buSzPct val="100000"/>
              <a:buFont typeface="Karla"/>
              <a:buChar char="▹"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Key: value mapping</a:t>
            </a:r>
          </a:p>
          <a:p>
            <a:pPr indent="-381000" lvl="2" marL="1371600" rtl="0">
              <a:spcBef>
                <a:spcPts val="480"/>
              </a:spcBef>
              <a:buClr>
                <a:srgbClr val="000000"/>
              </a:buClr>
              <a:buSzPct val="100000"/>
              <a:buFont typeface="Karla"/>
              <a:buChar char="▹"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Ie: </a:t>
            </a:r>
          </a:p>
          <a:p>
            <a:pPr indent="-381000" lvl="3" marL="1828800" rtl="0">
              <a:spcBef>
                <a:spcPts val="360"/>
              </a:spcBef>
              <a:buClr>
                <a:srgbClr val="000000"/>
              </a:buClr>
              <a:buSzPct val="100000"/>
              <a:buFont typeface="Karla"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field_title: title</a:t>
            </a:r>
          </a:p>
          <a:p>
            <a:pPr indent="-381000" lvl="3" marL="1828800" rtl="0">
              <a:spcBef>
                <a:spcPts val="360"/>
              </a:spcBef>
              <a:buClr>
                <a:srgbClr val="000000"/>
              </a:buClr>
              <a:buSzPct val="100000"/>
              <a:buFont typeface="Karla"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field_organization/value: org_name</a:t>
            </a:r>
          </a:p>
          <a:p>
            <a:pPr indent="-381000" lvl="3" marL="1828800" rtl="0">
              <a:spcBef>
                <a:spcPts val="360"/>
              </a:spcBef>
              <a:buClr>
                <a:srgbClr val="000000"/>
              </a:buClr>
              <a:buSzPct val="100000"/>
              <a:buFont typeface="Karla"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field_url/uri: url</a:t>
            </a:r>
          </a:p>
          <a:p>
            <a:pPr indent="0" lvl="0" marL="457200" rtl="0">
              <a:spcBef>
                <a:spcPts val="600"/>
              </a:spcBef>
              <a:buNone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		</a:t>
            </a:r>
          </a:p>
        </p:txBody>
      </p:sp>
      <p:sp>
        <p:nvSpPr>
          <p:cNvPr id="294" name="Shape 294"/>
          <p:cNvSpPr txBox="1"/>
          <p:nvPr/>
        </p:nvSpPr>
        <p:spPr>
          <a:xfrm>
            <a:off x="685800" y="-9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Process Examples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/>
        </p:nvSpPr>
        <p:spPr>
          <a:xfrm>
            <a:off x="685800" y="-9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Process Examples</a:t>
            </a:r>
          </a:p>
        </p:txBody>
      </p:sp>
      <p:sp>
        <p:nvSpPr>
          <p:cNvPr id="300" name="Shape 300"/>
          <p:cNvSpPr txBox="1"/>
          <p:nvPr/>
        </p:nvSpPr>
        <p:spPr>
          <a:xfrm>
            <a:off x="1828800" y="1219200"/>
            <a:ext cx="41859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type: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  plugin: default_value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  default_value: article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000000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field_url/title: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  plugin: default_value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  default_value: ‘Hello World’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612400" y="1006500"/>
            <a:ext cx="44667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48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Or it can be a:</a:t>
            </a:r>
          </a:p>
          <a:p>
            <a:pPr indent="-381000" lvl="1" marL="914400" rtl="0">
              <a:spcBef>
                <a:spcPts val="480"/>
              </a:spcBef>
              <a:buClr>
                <a:srgbClr val="000000"/>
              </a:buClr>
              <a:buSzPct val="100000"/>
              <a:buFont typeface="Karla"/>
              <a:buChar char="▹"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key: associative array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000000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/>
        </p:nvSpPr>
        <p:spPr>
          <a:xfrm>
            <a:off x="685800" y="-9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Process Examples</a:t>
            </a:r>
          </a:p>
        </p:txBody>
      </p:sp>
      <p:sp>
        <p:nvSpPr>
          <p:cNvPr id="307" name="Shape 307"/>
          <p:cNvSpPr txBox="1"/>
          <p:nvPr/>
        </p:nvSpPr>
        <p:spPr>
          <a:xfrm>
            <a:off x="914400" y="685800"/>
            <a:ext cx="4578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uid: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  plugin: migration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  migration: ext_db_user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solidFill>
                  <a:srgbClr val="000000"/>
                </a:solidFill>
                <a:latin typeface="Karla"/>
                <a:ea typeface="Karla"/>
                <a:cs typeface="Karla"/>
                <a:sym typeface="Karla"/>
              </a:rPr>
              <a:t>  source: uid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/>
        </p:nvSpPr>
        <p:spPr>
          <a:xfrm>
            <a:off x="685800" y="-9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Process Examples</a:t>
            </a:r>
          </a:p>
        </p:txBody>
      </p:sp>
      <p:pic>
        <p:nvPicPr>
          <p:cNvPr id="313" name="Shape 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158900"/>
            <a:ext cx="5591175" cy="526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Identifier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Source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Process</a:t>
            </a:r>
          </a:p>
          <a:p>
            <a:pPr lvl="0" rtl="0">
              <a:spcBef>
                <a:spcPts val="600"/>
              </a:spcBef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Destination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Dependencies</a:t>
            </a:r>
          </a:p>
        </p:txBody>
      </p:sp>
      <p:sp>
        <p:nvSpPr>
          <p:cNvPr id="319" name="Shape 319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Migration YML Breakdown</a:t>
            </a:r>
          </a:p>
        </p:txBody>
      </p:sp>
      <p:sp>
        <p:nvSpPr>
          <p:cNvPr id="320" name="Shape 320"/>
          <p:cNvSpPr/>
          <p:nvPr/>
        </p:nvSpPr>
        <p:spPr>
          <a:xfrm>
            <a:off x="3282525" y="2498525"/>
            <a:ext cx="361800" cy="10338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1" name="Shape 321"/>
          <p:cNvSpPr txBox="1"/>
          <p:nvPr/>
        </p:nvSpPr>
        <p:spPr>
          <a:xfrm>
            <a:off x="3920100" y="2725925"/>
            <a:ext cx="24210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Plugins 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Destination Plugins</a:t>
            </a:r>
          </a:p>
        </p:txBody>
      </p:sp>
      <p:sp>
        <p:nvSpPr>
          <p:cNvPr id="327" name="Shape 327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Destination has a mandatory plugin key that must be set to an entity or configuration within your drupal 8 site.</a:t>
            </a:r>
          </a:p>
          <a:p>
            <a: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Destination can have an optional key of default_bundle: &lt;type&gt;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Shape 3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00200"/>
            <a:ext cx="8839198" cy="5029199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Shape 333"/>
          <p:cNvSpPr txBox="1"/>
          <p:nvPr/>
        </p:nvSpPr>
        <p:spPr>
          <a:xfrm>
            <a:off x="685800" y="-9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Destination Example</a:t>
            </a:r>
          </a:p>
        </p:txBody>
      </p:sp>
      <p:sp>
        <p:nvSpPr>
          <p:cNvPr id="334" name="Shape 334"/>
          <p:cNvSpPr txBox="1"/>
          <p:nvPr/>
        </p:nvSpPr>
        <p:spPr>
          <a:xfrm>
            <a:off x="228600" y="1219200"/>
            <a:ext cx="6835500" cy="406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980000"/>
                </a:solidFill>
              </a:rPr>
              <a:t>Filename: src/Plugin/migrate/destination/MyCustomNode.php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/>
          <p:nvPr/>
        </p:nvSpPr>
        <p:spPr>
          <a:xfrm>
            <a:off x="685800" y="-9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Destination Example</a:t>
            </a:r>
          </a:p>
        </p:txBody>
      </p:sp>
      <p:sp>
        <p:nvSpPr>
          <p:cNvPr id="340" name="Shape 340"/>
          <p:cNvSpPr txBox="1"/>
          <p:nvPr/>
        </p:nvSpPr>
        <p:spPr>
          <a:xfrm>
            <a:off x="228600" y="1219200"/>
            <a:ext cx="6835500" cy="406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980000"/>
                </a:solidFill>
              </a:rPr>
              <a:t>Filename: src/Plugin/migrate/destination/MyCustomNode.php</a:t>
            </a:r>
          </a:p>
        </p:txBody>
      </p:sp>
      <p:pic>
        <p:nvPicPr>
          <p:cNvPr id="341" name="Shape 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78100"/>
            <a:ext cx="8839200" cy="503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/>
        </p:nvSpPr>
        <p:spPr>
          <a:xfrm>
            <a:off x="685800" y="151500"/>
            <a:ext cx="4531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600"/>
              </a:spcBef>
              <a:buSzPct val="100000"/>
              <a:buFont typeface="Karla"/>
              <a:buAutoNum type="arabicPeriod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Migration Basics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SzPct val="100000"/>
              <a:buFont typeface="Karla"/>
              <a:buAutoNum type="arabicPeriod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Types of Migration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SzPct val="100000"/>
              <a:buFont typeface="Karla"/>
              <a:buAutoNum type="arabicPeriod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Migration Breakdown</a:t>
            </a:r>
          </a:p>
          <a:p>
            <a:pPr indent="-381000" lvl="1" marL="914400" rtl="0">
              <a:spcBef>
                <a:spcPts val="480"/>
              </a:spcBef>
              <a:buSzPct val="100000"/>
              <a:buFont typeface="Karla"/>
              <a:buAutoNum type="alphaLcPeriod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Overview</a:t>
            </a:r>
          </a:p>
          <a:p>
            <a:pPr indent="-381000" lvl="1" marL="914400" rtl="0">
              <a:spcBef>
                <a:spcPts val="480"/>
              </a:spcBef>
              <a:buSzPct val="100000"/>
              <a:buFont typeface="Karla"/>
              <a:buAutoNum type="alphaLcPeriod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Files Structure</a:t>
            </a:r>
          </a:p>
          <a:p>
            <a:pPr indent="-381000" lvl="1" marL="914400" rtl="0">
              <a:spcBef>
                <a:spcPts val="480"/>
              </a:spcBef>
              <a:buSzPct val="100000"/>
              <a:buFont typeface="Karla"/>
              <a:buAutoNum type="alphaLcPeriod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Migration Structure</a:t>
            </a:r>
          </a:p>
          <a:p>
            <a:pPr indent="0" lvl="0" marL="0" rtl="0">
              <a:spcBef>
                <a:spcPts val="48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SzPct val="100000"/>
              <a:buFont typeface="Karla"/>
              <a:buAutoNum type="arabicPeriod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Drupal 7 to Drupal 8 Migration demo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/>
        </p:nvSpPr>
        <p:spPr>
          <a:xfrm>
            <a:off x="838301" y="1960300"/>
            <a:ext cx="2643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Demo Time</a:t>
            </a:r>
          </a:p>
        </p:txBody>
      </p:sp>
      <p:sp>
        <p:nvSpPr>
          <p:cNvPr id="347" name="Shape 347"/>
          <p:cNvSpPr txBox="1"/>
          <p:nvPr/>
        </p:nvSpPr>
        <p:spPr>
          <a:xfrm>
            <a:off x="838250" y="2419350"/>
            <a:ext cx="3148200" cy="22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1600">
                <a:latin typeface="Karla"/>
                <a:ea typeface="Karla"/>
                <a:cs typeface="Karla"/>
                <a:sym typeface="Karla"/>
              </a:rPr>
              <a:t>Let’s dive into some YML config and php code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/>
        </p:nvSpPr>
        <p:spPr>
          <a:xfrm>
            <a:off x="909450" y="5639000"/>
            <a:ext cx="73251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Yeah we’re done. Any questions?</a:t>
            </a:r>
          </a:p>
        </p:txBody>
      </p:sp>
      <p:pic>
        <p:nvPicPr>
          <p:cNvPr id="353" name="Shape 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3787" y="879225"/>
            <a:ext cx="4556424" cy="455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ctrTitle"/>
          </p:nvPr>
        </p:nvSpPr>
        <p:spPr>
          <a:xfrm>
            <a:off x="648300" y="2111133"/>
            <a:ext cx="3522300" cy="3986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3F51B5"/>
                </a:solidFill>
              </a:rPr>
              <a:t>1.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>
                <a:solidFill>
                  <a:srgbClr val="3F51B5"/>
                </a:solidFill>
              </a:rPr>
              <a:t>Drupal Migrations Basics</a:t>
            </a:r>
          </a:p>
        </p:txBody>
      </p:sp>
      <p:sp>
        <p:nvSpPr>
          <p:cNvPr id="102" name="Shape 102"/>
          <p:cNvSpPr txBox="1"/>
          <p:nvPr>
            <p:ph idx="1" type="subTitle"/>
          </p:nvPr>
        </p:nvSpPr>
        <p:spPr>
          <a:xfrm>
            <a:off x="6724950" y="4659066"/>
            <a:ext cx="1906199" cy="1375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dive in</a:t>
            </a:r>
          </a:p>
        </p:txBody>
      </p:sp>
      <p:pic>
        <p:nvPicPr>
          <p:cNvPr descr="drupal 8 logo Stacked CMYK 300.png"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4150" y="2364799"/>
            <a:ext cx="3263500" cy="334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299" y="251775"/>
            <a:ext cx="3797274" cy="352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799" y="1945299"/>
            <a:ext cx="7488949" cy="381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Migration Overview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What can you migrate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Content</a:t>
            </a:r>
          </a:p>
          <a:p>
            <a:pPr indent="-381000" lvl="1" marL="914400" rtl="0">
              <a:spcBef>
                <a:spcPts val="480"/>
              </a:spcBef>
              <a:buClr>
                <a:srgbClr val="000000"/>
              </a:buClr>
              <a:buSzPct val="100000"/>
              <a:buFont typeface="Karla"/>
              <a:buChar char="▹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Nodes, Taxonomy, Users, Blocks, menu links, etc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Configuration</a:t>
            </a:r>
          </a:p>
          <a:p>
            <a:pPr indent="-381000" lvl="1" marL="914400" rtl="0">
              <a:spcBef>
                <a:spcPts val="480"/>
              </a:spcBef>
              <a:buClr>
                <a:srgbClr val="000000"/>
              </a:buClr>
              <a:buSzPct val="100000"/>
              <a:buFont typeface="Karla"/>
              <a:buChar char="▹"/>
            </a:pPr>
            <a:r>
              <a:rPr lang="en" sz="2400">
                <a:latin typeface="Karla"/>
                <a:ea typeface="Karla"/>
                <a:cs typeface="Karla"/>
                <a:sym typeface="Karla"/>
              </a:rPr>
              <a:t>Content types, site config, layouts, panels, views, etc.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ctrTitle"/>
          </p:nvPr>
        </p:nvSpPr>
        <p:spPr>
          <a:xfrm>
            <a:off x="648300" y="2111133"/>
            <a:ext cx="3522300" cy="3986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3F51B5"/>
                </a:solidFill>
              </a:rPr>
              <a:t>2</a:t>
            </a:r>
            <a:r>
              <a:rPr lang="en" sz="7200">
                <a:solidFill>
                  <a:srgbClr val="3F51B5"/>
                </a:solidFill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3F51B5"/>
                </a:solidFill>
              </a:rPr>
              <a:t>Types of Migrations</a:t>
            </a:r>
          </a:p>
        </p:txBody>
      </p:sp>
      <p:sp>
        <p:nvSpPr>
          <p:cNvPr id="122" name="Shape 122"/>
          <p:cNvSpPr txBox="1"/>
          <p:nvPr>
            <p:ph idx="1" type="subTitle"/>
          </p:nvPr>
        </p:nvSpPr>
        <p:spPr>
          <a:xfrm>
            <a:off x="6724950" y="4659066"/>
            <a:ext cx="1906200" cy="1375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dive in</a:t>
            </a:r>
          </a:p>
        </p:txBody>
      </p:sp>
      <p:pic>
        <p:nvPicPr>
          <p:cNvPr descr="drupal 8 logo Stacked CMYK 300.png"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4150" y="2364799"/>
            <a:ext cx="3263500" cy="334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075" y="540000"/>
            <a:ext cx="5271750" cy="304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/>
        </p:nvSpPr>
        <p:spPr>
          <a:xfrm>
            <a:off x="841000" y="1311300"/>
            <a:ext cx="6274500" cy="3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Manual Labour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Drupal to Drupal Migrations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latin typeface="Karla"/>
              <a:ea typeface="Karla"/>
              <a:cs typeface="Karla"/>
              <a:sym typeface="Karla"/>
            </a:endParaRPr>
          </a:p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Karla"/>
              <a:buChar char="▸"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Custom Drupal Migrations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b="1" sz="2400">
              <a:solidFill>
                <a:srgbClr val="999999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0" name="Shape 130"/>
          <p:cNvSpPr txBox="1"/>
          <p:nvPr/>
        </p:nvSpPr>
        <p:spPr>
          <a:xfrm>
            <a:off x="685800" y="151500"/>
            <a:ext cx="5989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3F51B5"/>
                </a:solidFill>
                <a:latin typeface="Montserrat"/>
                <a:ea typeface="Montserrat"/>
                <a:cs typeface="Montserrat"/>
                <a:sym typeface="Montserrat"/>
              </a:rPr>
              <a:t>Types of Migration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ldfront Labs Template 4:3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